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56" r:id="rId5"/>
    <p:sldId id="267" r:id="rId6"/>
    <p:sldId id="261" r:id="rId7"/>
    <p:sldId id="268" r:id="rId8"/>
    <p:sldId id="269" r:id="rId9"/>
    <p:sldId id="270" r:id="rId10"/>
    <p:sldId id="271" r:id="rId11"/>
    <p:sldId id="272" r:id="rId12"/>
    <p:sldId id="273" r:id="rId13"/>
    <p:sldId id="262" r:id="rId14"/>
    <p:sldId id="263" r:id="rId15"/>
    <p:sldId id="264" r:id="rId16"/>
    <p:sldId id="274" r:id="rId17"/>
    <p:sldId id="275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0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9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3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4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6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9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D3CA-0C88-4499-93D0-C2E81B817E80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07CB-0C23-42F3-AEFE-563BC0F9D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7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12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smtClean="0"/>
              <a:t>Ecosystem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43200"/>
            <a:ext cx="91440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Group 1 – </a:t>
            </a:r>
          </a:p>
          <a:p>
            <a:r>
              <a:rPr lang="en-US" dirty="0" smtClean="0"/>
              <a:t>Hamza Karachiwala</a:t>
            </a:r>
          </a:p>
          <a:p>
            <a:r>
              <a:rPr lang="en-US" dirty="0" err="1" smtClean="0"/>
              <a:t>Hiranava</a:t>
            </a:r>
            <a:r>
              <a:rPr lang="en-US" dirty="0" smtClean="0"/>
              <a:t> Das</a:t>
            </a:r>
          </a:p>
          <a:p>
            <a:r>
              <a:rPr lang="en-US" dirty="0" smtClean="0"/>
              <a:t>Rahul </a:t>
            </a:r>
            <a:r>
              <a:rPr lang="en-US" dirty="0" err="1" smtClean="0"/>
              <a:t>Bobhate</a:t>
            </a:r>
            <a:endParaRPr lang="en-US" dirty="0" smtClean="0"/>
          </a:p>
          <a:p>
            <a:r>
              <a:rPr lang="en-US" dirty="0" err="1" smtClean="0"/>
              <a:t>Sharique</a:t>
            </a:r>
            <a:r>
              <a:rPr lang="en-US" dirty="0" smtClean="0"/>
              <a:t> Hussain</a:t>
            </a:r>
          </a:p>
          <a:p>
            <a:r>
              <a:rPr lang="en-US" dirty="0" err="1" smtClean="0"/>
              <a:t>Suryansh</a:t>
            </a:r>
            <a:r>
              <a:rPr lang="en-US" dirty="0" smtClean="0"/>
              <a:t>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8300" cy="4351338"/>
          </a:xfrm>
        </p:spPr>
        <p:txBody>
          <a:bodyPr/>
          <a:lstStyle/>
          <a:p>
            <a:r>
              <a:rPr lang="en-US" dirty="0" smtClean="0"/>
              <a:t>The “brain” of an IoT object.</a:t>
            </a:r>
          </a:p>
          <a:p>
            <a:r>
              <a:rPr lang="en-US" dirty="0" smtClean="0"/>
              <a:t>Different hardware are available in market like  Arduino, Intel Edison etc.</a:t>
            </a:r>
          </a:p>
          <a:p>
            <a:r>
              <a:rPr lang="en-US" dirty="0" smtClean="0"/>
              <a:t>Operating system running on these hardware is of crucial importance</a:t>
            </a:r>
          </a:p>
          <a:p>
            <a:r>
              <a:rPr lang="en-US" dirty="0" smtClean="0"/>
              <a:t>Cloud platform is also an important part of computation. It facilitates collection and processing of big data.</a:t>
            </a:r>
          </a:p>
          <a:p>
            <a:endParaRPr lang="en-US" dirty="0"/>
          </a:p>
        </p:txBody>
      </p:sp>
      <p:pic>
        <p:nvPicPr>
          <p:cNvPr id="4" name="Picture 3" descr="inteledis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7300" y="0"/>
            <a:ext cx="4584700" cy="417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4129548"/>
            <a:ext cx="4572000" cy="27284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89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Identity related services – to identify real life objects in virtual world.</a:t>
            </a:r>
          </a:p>
          <a:p>
            <a:r>
              <a:rPr lang="en-US" dirty="0" smtClean="0"/>
              <a:t>Information aggregation services –  collect and summarize raw 						          sensory data.</a:t>
            </a:r>
          </a:p>
          <a:p>
            <a:r>
              <a:rPr lang="en-US" dirty="0" smtClean="0"/>
              <a:t>Collaborative-Aware services –  make decisions and respond.</a:t>
            </a:r>
          </a:p>
          <a:p>
            <a:r>
              <a:rPr lang="en-US" dirty="0" smtClean="0"/>
              <a:t>Ubiquitous services – any time, anyone and anywhere.</a:t>
            </a:r>
          </a:p>
          <a:p>
            <a:r>
              <a:rPr lang="en-US" dirty="0" smtClean="0"/>
              <a:t>Smart home, Smart buildings, Intelligent Transport System, Industrial Automation, Smart Healthcare and Smart Grids.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8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make a sense from the gathered information and provide services accordingly. </a:t>
            </a:r>
          </a:p>
          <a:p>
            <a:r>
              <a:rPr lang="en-US" dirty="0" smtClean="0"/>
              <a:t>Discovering and </a:t>
            </a:r>
            <a:r>
              <a:rPr lang="en-US" smtClean="0"/>
              <a:t>using resources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464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2" y="1458821"/>
            <a:ext cx="5733914" cy="46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7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9278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Access to hardware and software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Dependability of hardware and software</a:t>
            </a:r>
          </a:p>
          <a:p>
            <a:r>
              <a:rPr lang="en-US" dirty="0" smtClean="0"/>
              <a:t>Mobility</a:t>
            </a:r>
          </a:p>
          <a:p>
            <a:pPr lvl="1"/>
            <a:r>
              <a:rPr lang="en-US" dirty="0" smtClean="0"/>
              <a:t>Delivery and management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Components and protocols</a:t>
            </a:r>
          </a:p>
          <a:p>
            <a:r>
              <a:rPr lang="en-US" dirty="0" smtClean="0"/>
              <a:t>Management </a:t>
            </a:r>
          </a:p>
          <a:p>
            <a:pPr lvl="1"/>
            <a:r>
              <a:rPr lang="en-US" dirty="0" smtClean="0"/>
              <a:t>Light weight FCAPS of billions of devices</a:t>
            </a:r>
          </a:p>
          <a:p>
            <a:r>
              <a:rPr lang="en-US" dirty="0" smtClean="0"/>
              <a:t>Interoperability</a:t>
            </a:r>
          </a:p>
          <a:p>
            <a:pPr lvl="1"/>
            <a:r>
              <a:rPr lang="en-US" dirty="0" smtClean="0"/>
              <a:t>Applications and devices</a:t>
            </a:r>
          </a:p>
          <a:p>
            <a:r>
              <a:rPr lang="en-US" dirty="0" smtClean="0"/>
              <a:t>Security and Privacy</a:t>
            </a:r>
          </a:p>
          <a:p>
            <a:pPr lvl="1"/>
            <a:r>
              <a:rPr lang="en-US" dirty="0" smtClean="0"/>
              <a:t>CIA among smaller devices</a:t>
            </a:r>
          </a:p>
        </p:txBody>
      </p:sp>
    </p:spTree>
    <p:extLst>
      <p:ext uri="{BB962C8B-B14F-4D97-AF65-F5344CB8AC3E}">
        <p14:creationId xmlns:p14="http://schemas.microsoft.com/office/powerpoint/2010/main" val="132998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6801983" cy="1074148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Big </a:t>
            </a:r>
            <a:r>
              <a:rPr lang="en-US" sz="4400" dirty="0" smtClean="0"/>
              <a:t>Data in </a:t>
            </a:r>
            <a:r>
              <a:rPr lang="en-US" sz="4400" dirty="0" err="1" smtClean="0"/>
              <a:t>IoT</a:t>
            </a:r>
            <a:endParaRPr lang="en-US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1672047"/>
            <a:ext cx="9558246" cy="442830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Volume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Everything is connected and producing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Cannot keep upgrading hardware to keep this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to do with it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Will just be a huge collection of readings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Need to find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Patterns should provide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Knowledge should be monetized!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/>
              <a:t>Takeaway –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Analyze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Scale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551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Available tools usually fall short</a:t>
            </a:r>
          </a:p>
          <a:p>
            <a:pPr lvl="1"/>
            <a:r>
              <a:rPr lang="en-US" dirty="0" smtClean="0"/>
              <a:t>Facebook Hadoop version</a:t>
            </a:r>
          </a:p>
          <a:p>
            <a:r>
              <a:rPr lang="en-US" dirty="0" err="1" smtClean="0"/>
              <a:t>TSaaaS</a:t>
            </a:r>
            <a:r>
              <a:rPr lang="en-US" dirty="0" smtClean="0"/>
              <a:t> for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err="1" smtClean="0"/>
              <a:t>IoT</a:t>
            </a:r>
            <a:r>
              <a:rPr lang="en-US" dirty="0" smtClean="0"/>
              <a:t> data real time</a:t>
            </a:r>
          </a:p>
          <a:p>
            <a:pPr lvl="1"/>
            <a:r>
              <a:rPr lang="en-US" dirty="0" smtClean="0"/>
              <a:t>Time Series Database</a:t>
            </a:r>
          </a:p>
          <a:p>
            <a:pPr lvl="1"/>
            <a:r>
              <a:rPr lang="en-US" dirty="0" smtClean="0"/>
              <a:t>Optimized for </a:t>
            </a:r>
            <a:r>
              <a:rPr lang="en-US" dirty="0" err="1"/>
              <a:t>I</a:t>
            </a:r>
            <a:r>
              <a:rPr lang="en-US" dirty="0" err="1" smtClean="0"/>
              <a:t>oT</a:t>
            </a:r>
            <a:endParaRPr lang="en-US" dirty="0" smtClean="0"/>
          </a:p>
          <a:p>
            <a:r>
              <a:rPr lang="en-US" dirty="0" smtClean="0"/>
              <a:t>Why keep all data</a:t>
            </a:r>
          </a:p>
          <a:p>
            <a:pPr lvl="1"/>
            <a:r>
              <a:rPr lang="en-US" dirty="0" smtClean="0"/>
              <a:t>Pattern reduction, feature selections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825625"/>
            <a:ext cx="5775959" cy="35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02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Fog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pPr lvl="1"/>
            <a:r>
              <a:rPr lang="en-US" dirty="0" smtClean="0"/>
              <a:t>Scalability = cloud!</a:t>
            </a:r>
          </a:p>
          <a:p>
            <a:pPr lvl="1"/>
            <a:r>
              <a:rPr lang="en-US" dirty="0" smtClean="0"/>
              <a:t>Has its own set of challenges</a:t>
            </a:r>
          </a:p>
          <a:p>
            <a:pPr lvl="1"/>
            <a:r>
              <a:rPr lang="en-US" dirty="0" err="1" smtClean="0"/>
              <a:t>Xively</a:t>
            </a:r>
            <a:r>
              <a:rPr lang="en-US" dirty="0" smtClean="0"/>
              <a:t> – host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2"/>
            <a:r>
              <a:rPr lang="en-US" dirty="0" smtClean="0"/>
              <a:t>Manage sensor data on web</a:t>
            </a:r>
          </a:p>
          <a:p>
            <a:pPr lvl="2"/>
            <a:r>
              <a:rPr lang="en-US" dirty="0" smtClean="0"/>
              <a:t>Connect with devices easily</a:t>
            </a:r>
          </a:p>
          <a:p>
            <a:r>
              <a:rPr lang="en-US" dirty="0" smtClean="0"/>
              <a:t>Fog computing</a:t>
            </a:r>
          </a:p>
          <a:p>
            <a:pPr lvl="1"/>
            <a:r>
              <a:rPr lang="en-US" dirty="0" smtClean="0"/>
              <a:t>Bridge between small devices and large cloud (Think Edge)</a:t>
            </a:r>
          </a:p>
          <a:p>
            <a:pPr lvl="1"/>
            <a:r>
              <a:rPr lang="en-US" dirty="0" smtClean="0"/>
              <a:t>Reduce delay, </a:t>
            </a:r>
            <a:r>
              <a:rPr lang="en-US" smtClean="0"/>
              <a:t>increase scale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4411" y="1136469"/>
            <a:ext cx="5914472" cy="48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48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Horizontal Integration between Application Protocols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836" y="1894114"/>
            <a:ext cx="977813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9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1802675"/>
            <a:ext cx="10515600" cy="175600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have this survey?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Scope of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Vertical domain markets</a:t>
            </a:r>
          </a:p>
          <a:p>
            <a:pPr lvl="1"/>
            <a:r>
              <a:rPr lang="en-US" dirty="0" smtClean="0"/>
              <a:t>Horizontal domain agnostic markets</a:t>
            </a:r>
            <a:endParaRPr lang="en-US" dirty="0" smtClean="0"/>
          </a:p>
          <a:p>
            <a:r>
              <a:rPr lang="en-US" dirty="0" smtClean="0"/>
              <a:t>Vast field</a:t>
            </a:r>
          </a:p>
          <a:p>
            <a:pPr lvl="1"/>
            <a:r>
              <a:rPr lang="en-US" dirty="0" smtClean="0"/>
              <a:t>Devices, applications and communication</a:t>
            </a:r>
          </a:p>
          <a:p>
            <a:pPr lvl="1"/>
            <a:r>
              <a:rPr lang="en-US" dirty="0" smtClean="0"/>
              <a:t>Architectures, protocols and standards</a:t>
            </a:r>
          </a:p>
          <a:p>
            <a:r>
              <a:rPr lang="en-US" dirty="0" smtClean="0"/>
              <a:t>Challenges and research</a:t>
            </a:r>
          </a:p>
          <a:p>
            <a:pPr lvl="1"/>
            <a:r>
              <a:rPr lang="en-US" dirty="0" smtClean="0"/>
              <a:t>Security, </a:t>
            </a:r>
            <a:r>
              <a:rPr lang="en-US" dirty="0" smtClean="0"/>
              <a:t>trust</a:t>
            </a:r>
          </a:p>
          <a:p>
            <a:pPr lvl="1"/>
            <a:r>
              <a:rPr lang="en-US" dirty="0" smtClean="0"/>
              <a:t>Management, performance, reliability</a:t>
            </a:r>
            <a:endParaRPr lang="en-US" dirty="0" smtClean="0"/>
          </a:p>
          <a:p>
            <a:r>
              <a:rPr lang="en-US" dirty="0" smtClean="0"/>
              <a:t>Market Value</a:t>
            </a:r>
          </a:p>
          <a:p>
            <a:pPr lvl="1"/>
            <a:r>
              <a:rPr lang="en-US" dirty="0" smtClean="0"/>
              <a:t>Massive growth projection</a:t>
            </a:r>
          </a:p>
          <a:p>
            <a:pPr lvl="1"/>
            <a:r>
              <a:rPr lang="en-US" dirty="0" smtClean="0"/>
              <a:t>$3 trillion - $6trillion value by 2025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74" y="769208"/>
            <a:ext cx="5500546" cy="58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166"/>
            <a:ext cx="10515600" cy="47008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5 layer architecture</a:t>
            </a:r>
            <a:endParaRPr lang="en-US" dirty="0" smtClean="0"/>
          </a:p>
          <a:p>
            <a:r>
              <a:rPr lang="en-US" dirty="0" smtClean="0"/>
              <a:t>Elements - </a:t>
            </a:r>
            <a:r>
              <a:rPr lang="en-US" dirty="0" err="1" smtClean="0"/>
              <a:t>Hiranava</a:t>
            </a:r>
            <a:endParaRPr lang="en-US" dirty="0" smtClean="0"/>
          </a:p>
          <a:p>
            <a:r>
              <a:rPr lang="en-US" dirty="0" smtClean="0"/>
              <a:t>Protocols – </a:t>
            </a:r>
          </a:p>
          <a:p>
            <a:pPr lvl="1"/>
            <a:r>
              <a:rPr lang="en-US" dirty="0" smtClean="0"/>
              <a:t>Application-</a:t>
            </a:r>
            <a:r>
              <a:rPr lang="en-US" dirty="0" err="1" smtClean="0"/>
              <a:t>Sharique</a:t>
            </a:r>
            <a:endParaRPr lang="en-US" dirty="0" smtClean="0"/>
          </a:p>
          <a:p>
            <a:pPr lvl="1"/>
            <a:r>
              <a:rPr lang="en-US" dirty="0" smtClean="0"/>
              <a:t>Service Discovery-</a:t>
            </a:r>
            <a:r>
              <a:rPr lang="en-US" dirty="0" err="1" smtClean="0"/>
              <a:t>Suryansh</a:t>
            </a:r>
            <a:endParaRPr lang="en-US" dirty="0" smtClean="0"/>
          </a:p>
          <a:p>
            <a:pPr lvl="1"/>
            <a:r>
              <a:rPr lang="en-US" dirty="0" smtClean="0"/>
              <a:t>Infrastructure-</a:t>
            </a:r>
            <a:r>
              <a:rPr lang="en-US" dirty="0" err="1" smtClean="0"/>
              <a:t>Hiranava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thers-</a:t>
            </a:r>
            <a:r>
              <a:rPr lang="en-US" dirty="0" err="1" smtClean="0"/>
              <a:t>Hiranava</a:t>
            </a:r>
            <a:endParaRPr lang="en-US" dirty="0" smtClean="0"/>
          </a:p>
          <a:p>
            <a:r>
              <a:rPr lang="en-US" dirty="0" smtClean="0"/>
              <a:t>Research Challenges - </a:t>
            </a:r>
            <a:r>
              <a:rPr lang="en-US" dirty="0" err="1" smtClean="0"/>
              <a:t>Suryansh</a:t>
            </a:r>
            <a:endParaRPr lang="en-US" dirty="0" smtClean="0"/>
          </a:p>
          <a:p>
            <a:r>
              <a:rPr lang="en-US" dirty="0" smtClean="0"/>
              <a:t>Big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Importance of analytics</a:t>
            </a:r>
          </a:p>
          <a:p>
            <a:pPr lvl="1"/>
            <a:r>
              <a:rPr lang="en-US" dirty="0" smtClean="0"/>
              <a:t>Cloud and Fog</a:t>
            </a:r>
            <a:endParaRPr lang="en-US" dirty="0" smtClean="0"/>
          </a:p>
          <a:p>
            <a:r>
              <a:rPr lang="en-US" dirty="0" smtClean="0"/>
              <a:t>Horizontal integration- </a:t>
            </a:r>
            <a:r>
              <a:rPr lang="en-US" dirty="0" err="1" smtClean="0"/>
              <a:t>Sharique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612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1896"/>
            <a:ext cx="9144000" cy="105913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IoT</a:t>
            </a:r>
            <a:r>
              <a:rPr lang="en-US" dirty="0"/>
              <a:t> : Survey of Enabling Tech, Protocols,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7528"/>
          </a:xfrm>
        </p:spPr>
        <p:txBody>
          <a:bodyPr/>
          <a:lstStyle/>
          <a:p>
            <a:r>
              <a:rPr lang="it-IT" sz="3600" dirty="0"/>
              <a:t>Al-Fuqaha, Guizani, Mohammedi, Aledhari, Ayyash</a:t>
            </a:r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4960574"/>
            <a:ext cx="9144000" cy="1087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IEEE COMMUNICATION SURVEYS &amp; </a:t>
            </a:r>
            <a:r>
              <a:rPr lang="en-US" dirty="0" smtClean="0"/>
              <a:t>TUTORIALS</a:t>
            </a:r>
          </a:p>
          <a:p>
            <a:r>
              <a:rPr lang="en-US" sz="3600" dirty="0" smtClean="0"/>
              <a:t>2015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413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70669" cy="1078039"/>
          </a:xfrm>
        </p:spPr>
        <p:txBody>
          <a:bodyPr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3" y="1254035"/>
            <a:ext cx="7538901" cy="54733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44891" y="4872446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Devices – sensors / actuators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44891" y="3331028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Deliver data to repository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908869" y="4193177"/>
            <a:ext cx="836022" cy="6792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</p:cNvCxnSpPr>
          <p:nvPr/>
        </p:nvCxnSpPr>
        <p:spPr>
          <a:xfrm flipH="1" flipV="1">
            <a:off x="8908869" y="3566161"/>
            <a:ext cx="836022" cy="2808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44891" y="2338251"/>
            <a:ext cx="172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accessed by services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4" idx="1"/>
          </p:cNvCxnSpPr>
          <p:nvPr/>
        </p:nvCxnSpPr>
        <p:spPr>
          <a:xfrm flipH="1">
            <a:off x="8908869" y="2661417"/>
            <a:ext cx="836022" cy="2254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614263" y="1632857"/>
            <a:ext cx="1854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Services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908870" y="2002189"/>
            <a:ext cx="705393" cy="336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614262" y="966651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Business use case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908870" y="1443164"/>
            <a:ext cx="766897" cy="235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6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6" y="1899693"/>
            <a:ext cx="9777565" cy="22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3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39000" cy="4351338"/>
          </a:xfrm>
        </p:spPr>
        <p:txBody>
          <a:bodyPr/>
          <a:lstStyle/>
          <a:p>
            <a:pPr algn="just"/>
            <a:r>
              <a:rPr lang="en-US" dirty="0" smtClean="0"/>
              <a:t>Unique identification is important to match service with demand.</a:t>
            </a:r>
          </a:p>
          <a:p>
            <a:pPr algn="just"/>
            <a:r>
              <a:rPr lang="en-US" dirty="0" smtClean="0"/>
              <a:t>electronic product codes and ubiquitous codes are available.</a:t>
            </a:r>
          </a:p>
          <a:p>
            <a:pPr algn="just"/>
            <a:r>
              <a:rPr lang="en-US" dirty="0" smtClean="0"/>
              <a:t>Understanding the difference between network address and object ID is important.</a:t>
            </a:r>
          </a:p>
          <a:p>
            <a:pPr algn="just"/>
            <a:r>
              <a:rPr lang="en-US" dirty="0" smtClean="0"/>
              <a:t>Together the object ID and network address helps uniquely identifying an IoT object.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834" y="1765301"/>
            <a:ext cx="4190166" cy="431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051800" y="6108700"/>
            <a:ext cx="405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Ubiquitous ID: Standards for Ubiquitous Computing and the Internet of Things Noboru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Koshizuka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Ken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Sakamura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394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8781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IoT sensing is collections of similar data from different sensors and sending the information to data warehouse, database or cloud.</a:t>
            </a:r>
          </a:p>
          <a:p>
            <a:r>
              <a:rPr lang="en-US" dirty="0" smtClean="0"/>
              <a:t>The collected data is analyzed and actions are taken accordingly.</a:t>
            </a:r>
          </a:p>
          <a:p>
            <a:r>
              <a:rPr lang="en-US" dirty="0" smtClean="0"/>
              <a:t>Single Board Computers (SBCs) integrated with sensors, TCP/IP and security functionalities together make an IOT device</a:t>
            </a:r>
            <a:endParaRPr lang="en-US" dirty="0"/>
          </a:p>
        </p:txBody>
      </p:sp>
      <p:pic>
        <p:nvPicPr>
          <p:cNvPr id="5" name="Picture 4" descr="senso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5652" y="1683026"/>
            <a:ext cx="4406348" cy="44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2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490252" cy="4351338"/>
          </a:xfrm>
        </p:spPr>
        <p:txBody>
          <a:bodyPr/>
          <a:lstStyle/>
          <a:p>
            <a:r>
              <a:rPr lang="en-US" dirty="0" smtClean="0"/>
              <a:t>IoT communication faces mainly two challenges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Connecting varied types of IoT objects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smtClean="0"/>
              <a:t>Consuming  very less power</a:t>
            </a:r>
          </a:p>
          <a:p>
            <a:pPr marL="228600" lvl="1"/>
            <a:r>
              <a:rPr lang="en-US" dirty="0" smtClean="0"/>
              <a:t>Different technologies for IoT communication are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RFID tag and reader realizes the M2M concept.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NFC  and Ultra wide bandwidth.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Bluetooth 4.1 or Bluetooth Low Energy.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Wi-Fi using radio waves and router.</a:t>
            </a:r>
          </a:p>
          <a:p>
            <a:pPr marL="914400" lvl="2" indent="-457200">
              <a:buFont typeface="+mj-lt"/>
              <a:buAutoNum type="alphaLcParenR"/>
            </a:pPr>
            <a:r>
              <a:rPr lang="en-US" dirty="0" smtClean="0"/>
              <a:t>LTE the standard protocol for high speed data transfer in mobile phones.</a:t>
            </a:r>
          </a:p>
        </p:txBody>
      </p:sp>
      <p:pic>
        <p:nvPicPr>
          <p:cNvPr id="7" name="Picture 6" descr="com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4267" y="1790700"/>
            <a:ext cx="5147733" cy="4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598</Words>
  <Application>Microsoft Office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Survey of IoT Ecosystem Components</vt:lpstr>
      <vt:lpstr>Why have this survey?</vt:lpstr>
      <vt:lpstr>We will cover</vt:lpstr>
      <vt:lpstr>IoT : Survey of Enabling Tech, Protocols, Applications</vt:lpstr>
      <vt:lpstr>Architecture</vt:lpstr>
      <vt:lpstr>IoT Elements</vt:lpstr>
      <vt:lpstr>Identification</vt:lpstr>
      <vt:lpstr>Sensing</vt:lpstr>
      <vt:lpstr>Communication</vt:lpstr>
      <vt:lpstr>Computation</vt:lpstr>
      <vt:lpstr>Services</vt:lpstr>
      <vt:lpstr>Semantics</vt:lpstr>
      <vt:lpstr>Protocols</vt:lpstr>
      <vt:lpstr>Challenges</vt:lpstr>
      <vt:lpstr>Big Data in IoT</vt:lpstr>
      <vt:lpstr>Analytics</vt:lpstr>
      <vt:lpstr>Cloud and Fog</vt:lpstr>
      <vt:lpstr>Horizontal Integration between Application Protocols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 Karachiwala</dc:creator>
  <cp:lastModifiedBy>Hamza Karachiwala</cp:lastModifiedBy>
  <cp:revision>88</cp:revision>
  <dcterms:created xsi:type="dcterms:W3CDTF">2016-03-15T14:53:28Z</dcterms:created>
  <dcterms:modified xsi:type="dcterms:W3CDTF">2016-03-17T13:46:38Z</dcterms:modified>
</cp:coreProperties>
</file>